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Herd Immunity &amp; Vaccinations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What is Herd Immunity?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098550" y="2946400"/>
            <a:ext cx="5270500" cy="6096000"/>
          </a:xfrm>
          <a:prstGeom prst="rect">
            <a:avLst/>
          </a:prstGeom>
        </p:spPr>
        <p:txBody>
          <a:bodyPr/>
          <a:lstStyle/>
          <a:p>
            <a:pPr lvl="0" marL="419862" indent="-419862" defTabSz="39776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40">
                <a:solidFill>
                  <a:srgbClr val="FFFFFF"/>
                </a:solidFill>
              </a:rPr>
              <a:t>A form of immunity that occurs when the vaccination of a large population (herd) provides a measure of protection for individuals who have not developed immunity yet.</a:t>
            </a:r>
            <a:endParaRPr sz="1740">
              <a:solidFill>
                <a:srgbClr val="FFFFFF"/>
              </a:solidFill>
            </a:endParaRPr>
          </a:p>
          <a:p>
            <a:pPr lvl="0" marL="419862" indent="-419862" defTabSz="39776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40">
                <a:solidFill>
                  <a:srgbClr val="FFFFFF"/>
                </a:solidFill>
              </a:rPr>
              <a:t>Usually happens when a high percentage of a population is protected through a specific vaccination particular to a virus or a bacteria.  </a:t>
            </a:r>
            <a:endParaRPr sz="1740">
              <a:solidFill>
                <a:srgbClr val="FFFFFF"/>
              </a:solidFill>
            </a:endParaRPr>
          </a:p>
          <a:p>
            <a:pPr lvl="2" marL="1259586" indent="-419862" defTabSz="39776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40">
                <a:solidFill>
                  <a:srgbClr val="FFFFFF"/>
                </a:solidFill>
              </a:rPr>
              <a:t>This makes it difficult for the disease to spread because there is a smaller number of people that are susceptible to infect.</a:t>
            </a:r>
          </a:p>
        </p:txBody>
      </p:sp>
      <p:pic>
        <p:nvPicPr>
          <p:cNvPr id="3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3616" y="4070382"/>
            <a:ext cx="5137326" cy="384803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2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2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6052">
              <a:defRPr sz="655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52">
                <a:solidFill>
                  <a:srgbClr val="FFFFFF"/>
                </a:solidFill>
              </a:rPr>
              <a:t>Why is Herd Immunity Important?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Protects against Infections</a:t>
            </a:r>
            <a:endParaRPr sz="20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The more people who are protected, the less the disease will spread</a:t>
            </a:r>
          </a:p>
        </p:txBody>
      </p:sp>
      <p:pic>
        <p:nvPicPr>
          <p:cNvPr id="4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7116" y="2607733"/>
            <a:ext cx="3467101" cy="2336801"/>
          </a:xfrm>
          <a:prstGeom prst="rect">
            <a:avLst/>
          </a:prstGeom>
          <a:ln w="88900">
            <a:miter lim="400000"/>
          </a:ln>
        </p:spPr>
      </p:pic>
      <p:pic>
        <p:nvPicPr>
          <p:cNvPr id="42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34200" y="4842933"/>
            <a:ext cx="5075815" cy="284245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Immunity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31494" indent="-531494" defTabSz="42519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FFFFFF"/>
                </a:solidFill>
              </a:rPr>
              <a:t>Immunity is the ability of our bodies to fight off infection and bacteria.</a:t>
            </a:r>
            <a:endParaRPr sz="3348">
              <a:solidFill>
                <a:srgbClr val="FFFFFF"/>
              </a:solidFill>
            </a:endParaRPr>
          </a:p>
          <a:p>
            <a:pPr lvl="1" marL="1062989" indent="-531494" defTabSz="42519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976" u="sng">
                <a:solidFill>
                  <a:srgbClr val="FFFFFF"/>
                </a:solidFill>
              </a:rPr>
              <a:t>Infection:</a:t>
            </a:r>
            <a:r>
              <a:rPr sz="2976">
                <a:solidFill>
                  <a:srgbClr val="FFFFFF"/>
                </a:solidFill>
              </a:rPr>
              <a:t> the invasion and multiplication of microorganisms that are not normally present within the body.</a:t>
            </a:r>
            <a:endParaRPr sz="2976">
              <a:solidFill>
                <a:srgbClr val="FFFFFF"/>
              </a:solidFill>
            </a:endParaRPr>
          </a:p>
          <a:p>
            <a:pPr lvl="3" marL="2125979" indent="-531494" defTabSz="42519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90">
                <a:solidFill>
                  <a:srgbClr val="FFFFFF"/>
                </a:solidFill>
              </a:rPr>
              <a:t>For Example: viruses, parasites, bacteria</a:t>
            </a:r>
            <a:endParaRPr b="1" sz="2790" u="sng">
              <a:solidFill>
                <a:srgbClr val="FFFFFF"/>
              </a:solidFill>
            </a:endParaRPr>
          </a:p>
          <a:p>
            <a:pPr lvl="0" marL="531494" indent="-531494" defTabSz="42519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FFFFFF"/>
                </a:solidFill>
              </a:rPr>
              <a:t>Our cells defend against infections.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2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2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2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Vaccination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sz="2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A vaccination is the administration of an antigenic material to stimulate an individual’s immune system to develop adaptive immunity to a pathogen.</a:t>
            </a:r>
          </a:p>
        </p:txBody>
      </p:sp>
      <p:pic>
        <p:nvPicPr>
          <p:cNvPr id="4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3617" y="2996379"/>
            <a:ext cx="5507165" cy="199472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Vaccines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Vaccines have the bacteria of the disease that is is trying to prevent.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They do not cause disease because the bacteria are either dead or weakened and the toxins are inactive.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2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What Is In a Vaccine?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280">
                <a:solidFill>
                  <a:srgbClr val="FFFFFF"/>
                </a:solidFill>
              </a:rPr>
              <a:t>Vaccines have a number of things mixed in them:</a:t>
            </a:r>
            <a:endParaRPr b="1" sz="2280">
              <a:solidFill>
                <a:srgbClr val="FFFFFF"/>
              </a:solidFill>
            </a:endParaRPr>
          </a:p>
          <a:p>
            <a:pPr lvl="0" marL="130302" indent="-130302" defTabSz="260604">
              <a:spcBef>
                <a:spcPts val="20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 </a:t>
            </a:r>
            <a:r>
              <a:rPr b="1" sz="2166" u="sng">
                <a:solidFill>
                  <a:srgbClr val="FFFFFF"/>
                </a:solidFill>
              </a:rPr>
              <a:t>Aluminum</a:t>
            </a:r>
            <a:r>
              <a:rPr sz="2166">
                <a:solidFill>
                  <a:srgbClr val="FFFFFF"/>
                </a:solidFill>
              </a:rPr>
              <a:t>:</a:t>
            </a:r>
            <a:r>
              <a:rPr sz="2052">
                <a:solidFill>
                  <a:srgbClr val="FFFFFF"/>
                </a:solidFill>
              </a:rPr>
              <a:t> helps to boost immune response</a:t>
            </a:r>
            <a:endParaRPr sz="2052">
              <a:solidFill>
                <a:srgbClr val="FFFFFF"/>
              </a:solidFill>
            </a:endParaRPr>
          </a:p>
          <a:p>
            <a:pPr lvl="0" marL="130302" indent="-130302" defTabSz="260604">
              <a:spcBef>
                <a:spcPts val="20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 </a:t>
            </a:r>
            <a:r>
              <a:rPr b="1" sz="2166" u="sng">
                <a:solidFill>
                  <a:srgbClr val="FFFFFF"/>
                </a:solidFill>
              </a:rPr>
              <a:t>Antibiotics:</a:t>
            </a:r>
            <a:r>
              <a:rPr sz="2052">
                <a:solidFill>
                  <a:srgbClr val="FFFFFF"/>
                </a:solidFill>
              </a:rPr>
              <a:t> prevents growth of other bacterias</a:t>
            </a:r>
            <a:endParaRPr sz="2052">
              <a:solidFill>
                <a:srgbClr val="FFFFFF"/>
              </a:solidFill>
            </a:endParaRPr>
          </a:p>
          <a:p>
            <a:pPr lvl="0" marL="130302" indent="-130302" defTabSz="260604">
              <a:spcBef>
                <a:spcPts val="20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 </a:t>
            </a:r>
            <a:r>
              <a:rPr b="1" sz="2166" u="sng">
                <a:solidFill>
                  <a:srgbClr val="FFFFFF"/>
                </a:solidFill>
              </a:rPr>
              <a:t>Egg Proteins:</a:t>
            </a:r>
            <a:r>
              <a:rPr sz="2052">
                <a:solidFill>
                  <a:srgbClr val="FFFFFF"/>
                </a:solidFill>
              </a:rPr>
              <a:t> growth medium for viruses</a:t>
            </a:r>
            <a:endParaRPr sz="2052">
              <a:solidFill>
                <a:srgbClr val="FFFFFF"/>
              </a:solidFill>
            </a:endParaRPr>
          </a:p>
          <a:p>
            <a:pPr lvl="0" marL="130302" indent="-130302" defTabSz="260604">
              <a:spcBef>
                <a:spcPts val="20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 </a:t>
            </a:r>
            <a:r>
              <a:rPr b="1" sz="2166" u="sng">
                <a:solidFill>
                  <a:srgbClr val="FFFFFF"/>
                </a:solidFill>
              </a:rPr>
              <a:t>Formaldehyde:</a:t>
            </a:r>
            <a:r>
              <a:rPr sz="2052">
                <a:solidFill>
                  <a:srgbClr val="FFFFFF"/>
                </a:solidFill>
              </a:rPr>
              <a:t> kills bacteria and viruses, then removed from vaccines</a:t>
            </a:r>
            <a:endParaRPr sz="2052">
              <a:solidFill>
                <a:srgbClr val="FFFFFF"/>
              </a:solidFill>
            </a:endParaRPr>
          </a:p>
          <a:p>
            <a:pPr lvl="0" marL="130302" indent="-130302" defTabSz="260604">
              <a:spcBef>
                <a:spcPts val="20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 </a:t>
            </a:r>
            <a:r>
              <a:rPr b="1" sz="2166" u="sng">
                <a:solidFill>
                  <a:srgbClr val="FFFFFF"/>
                </a:solidFill>
              </a:rPr>
              <a:t>MSG:</a:t>
            </a:r>
            <a:r>
              <a:rPr sz="2052">
                <a:solidFill>
                  <a:srgbClr val="FFFFFF"/>
                </a:solidFill>
              </a:rPr>
              <a:t> helps vaccine to remain the same after exposure to heat, light, acidity, and humidity</a:t>
            </a:r>
            <a:endParaRPr sz="2052">
              <a:solidFill>
                <a:srgbClr val="FFFFFF"/>
              </a:solidFill>
            </a:endParaRPr>
          </a:p>
          <a:p>
            <a:pPr lvl="0" marL="130302" indent="-130302" defTabSz="260604">
              <a:spcBef>
                <a:spcPts val="20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 </a:t>
            </a:r>
            <a:r>
              <a:rPr b="1" sz="2166" u="sng">
                <a:solidFill>
                  <a:srgbClr val="FFFFFF"/>
                </a:solidFill>
              </a:rPr>
              <a:t>Thimerosal:</a:t>
            </a:r>
            <a:r>
              <a:rPr sz="2052">
                <a:solidFill>
                  <a:srgbClr val="FFFFFF"/>
                </a:solidFill>
              </a:rPr>
              <a:t> mercury preservative added to vaccine vials to prevent contamination form multiple doses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2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2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20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20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20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20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9"/>
          <p:cNvGrpSpPr/>
          <p:nvPr/>
        </p:nvGrpSpPr>
        <p:grpSpPr>
          <a:xfrm>
            <a:off x="6927850" y="2940050"/>
            <a:ext cx="4835922" cy="6108700"/>
            <a:chOff x="-44450" y="-44450"/>
            <a:chExt cx="4835921" cy="6108700"/>
          </a:xfrm>
        </p:grpSpPr>
        <p:pic>
          <p:nvPicPr>
            <p:cNvPr id="58" name="73807842_2880x2233.jpeg"/>
            <p:cNvPicPr/>
            <p:nvPr/>
          </p:nvPicPr>
          <p:blipFill>
            <a:blip r:embed="rId2">
              <a:extLst/>
            </a:blip>
            <a:srcRect l="33292" t="13576" r="20617" b="1780"/>
            <a:stretch>
              <a:fillRect/>
            </a:stretch>
          </p:blipFill>
          <p:spPr>
            <a:xfrm>
              <a:off x="0" y="0"/>
              <a:ext cx="4747115" cy="6019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4450" y="-44450"/>
              <a:ext cx="4835922" cy="6108700"/>
            </a:xfrm>
            <a:prstGeom prst="rect">
              <a:avLst/>
            </a:prstGeom>
            <a:effectLst/>
          </p:spPr>
        </p:pic>
      </p:grpSp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Types of Vaccinations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5731" indent="-395731" defTabSz="374904">
              <a:spcBef>
                <a:spcPts val="2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b="1" sz="2624">
                <a:solidFill>
                  <a:srgbClr val="FFFFFF"/>
                </a:solidFill>
              </a:rPr>
              <a:t>Live-attenuated: </a:t>
            </a:r>
            <a:r>
              <a:rPr sz="2624">
                <a:solidFill>
                  <a:srgbClr val="FFFFFF"/>
                </a:solidFill>
              </a:rPr>
              <a:t>weakened virus</a:t>
            </a:r>
            <a:endParaRPr sz="2624">
              <a:solidFill>
                <a:srgbClr val="FFFFFF"/>
              </a:solidFill>
            </a:endParaRPr>
          </a:p>
          <a:p>
            <a:pPr lvl="0" marL="395731" indent="-395731" defTabSz="374904">
              <a:spcBef>
                <a:spcPts val="2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b="1" sz="2624">
                <a:solidFill>
                  <a:srgbClr val="FFFFFF"/>
                </a:solidFill>
              </a:rPr>
              <a:t>Inactivated: </a:t>
            </a:r>
            <a:r>
              <a:rPr sz="2624">
                <a:solidFill>
                  <a:srgbClr val="FFFFFF"/>
                </a:solidFill>
              </a:rPr>
              <a:t>killed virus</a:t>
            </a:r>
            <a:endParaRPr sz="2624">
              <a:solidFill>
                <a:srgbClr val="FFFFFF"/>
              </a:solidFill>
            </a:endParaRPr>
          </a:p>
          <a:p>
            <a:pPr lvl="0" marL="395731" indent="-395731" defTabSz="374904">
              <a:spcBef>
                <a:spcPts val="2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b="1" sz="2624">
                <a:solidFill>
                  <a:srgbClr val="FFFFFF"/>
                </a:solidFill>
              </a:rPr>
              <a:t>Toxoid: </a:t>
            </a:r>
            <a:r>
              <a:rPr sz="2624">
                <a:solidFill>
                  <a:srgbClr val="FFFFFF"/>
                </a:solidFill>
              </a:rPr>
              <a:t>weakened toxins</a:t>
            </a:r>
            <a:endParaRPr sz="2624">
              <a:solidFill>
                <a:srgbClr val="FFFFFF"/>
              </a:solidFill>
            </a:endParaRPr>
          </a:p>
          <a:p>
            <a:pPr lvl="0" marL="395731" indent="-395731" defTabSz="374904">
              <a:spcBef>
                <a:spcPts val="2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b="1" sz="2624">
                <a:solidFill>
                  <a:srgbClr val="FFFFFF"/>
                </a:solidFill>
              </a:rPr>
              <a:t>Subunit: </a:t>
            </a:r>
            <a:r>
              <a:rPr sz="2624">
                <a:solidFill>
                  <a:srgbClr val="FFFFFF"/>
                </a:solidFill>
              </a:rPr>
              <a:t>part of bacteria or virus</a:t>
            </a:r>
            <a:endParaRPr sz="2624">
              <a:solidFill>
                <a:srgbClr val="FFFFFF"/>
              </a:solidFill>
            </a:endParaRPr>
          </a:p>
          <a:p>
            <a:pPr lvl="0" marL="395731" indent="-395731" defTabSz="374904">
              <a:spcBef>
                <a:spcPts val="2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b="1" sz="2624">
                <a:solidFill>
                  <a:srgbClr val="FFFFFF"/>
                </a:solidFill>
              </a:rPr>
              <a:t>Conjugate: </a:t>
            </a:r>
            <a:r>
              <a:rPr sz="2624">
                <a:solidFill>
                  <a:srgbClr val="FFFFFF"/>
                </a:solidFill>
              </a:rPr>
              <a:t>weak bacteria similar to harmful one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2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2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2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2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Protecting Yourself &amp; Others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1270000" y="2768600"/>
            <a:ext cx="4550172" cy="57404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Herd Immunity works when many people in one community get vaccinated.</a:t>
            </a:r>
            <a:endParaRPr sz="32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Protects against outbreaks.</a:t>
            </a:r>
          </a:p>
        </p:txBody>
      </p:sp>
      <p:pic>
        <p:nvPicPr>
          <p:cNvPr id="6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1150" y="2946400"/>
            <a:ext cx="4211196" cy="5740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2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4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